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97" r:id="rId5"/>
  </p:sldMasterIdLst>
  <p:notesMasterIdLst>
    <p:notesMasterId r:id="rId15"/>
  </p:notesMasterIdLst>
  <p:handoutMasterIdLst>
    <p:handoutMasterId r:id="rId16"/>
  </p:handoutMasterIdLst>
  <p:sldIdLst>
    <p:sldId id="308" r:id="rId6"/>
    <p:sldId id="926" r:id="rId7"/>
    <p:sldId id="925" r:id="rId8"/>
    <p:sldId id="918" r:id="rId9"/>
    <p:sldId id="905" r:id="rId10"/>
    <p:sldId id="922" r:id="rId11"/>
    <p:sldId id="509" r:id="rId12"/>
    <p:sldId id="913" r:id="rId13"/>
    <p:sldId id="907" r:id="rId14"/>
  </p:sldIdLst>
  <p:sldSz cx="12192000" cy="6858000"/>
  <p:notesSz cx="6786563" cy="9923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00"/>
    <a:srgbClr val="FFCC00"/>
    <a:srgbClr val="FFCA28"/>
    <a:srgbClr val="33CCCC"/>
    <a:srgbClr val="FF5050"/>
    <a:srgbClr val="0077C7"/>
    <a:srgbClr val="0077C8"/>
    <a:srgbClr val="FF0000"/>
    <a:srgbClr val="7E57C2"/>
    <a:srgbClr val="FF8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vetel slog 2 – poudarek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52" autoAdjust="0"/>
  </p:normalViewPr>
  <p:slideViewPr>
    <p:cSldViewPr snapToGrid="0" snapToObjects="1">
      <p:cViewPr varScale="1">
        <p:scale>
          <a:sx n="114" d="100"/>
          <a:sy n="114" d="100"/>
        </p:scale>
        <p:origin x="48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44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14" Type="http://schemas.openxmlformats.org/officeDocument/2006/relationships/slide" Target="slides/slide9.xml"/><Relationship Id="rId9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2\data\uporabniki\andreja.kelhar\TR&#381;ENJE%20NOVIH%20STORITEV\POVABILA%20ZA%20OGLA&#352;EVANJE\FINANCE\2023\DRU&#381;INSKA%20KONFERENCA\PRIPRAVA%20PREDSTAVITVE\Priprava%20podatkov_obnovljen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ja.kelhar\Desktop\PREDSTAV.%20DIREKTORICA\Novinarska_podatki%20AJPES%20za%20predstavitv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graf!$A$4</c:f>
              <c:strCache>
                <c:ptCount val="1"/>
                <c:pt idx="0">
                  <c:v>Slovenija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684660799449708E-3"/>
                  <c:y val="6.90212365834656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A8-4A7A-9E17-53AFEE0C54C5}"/>
                </c:ext>
              </c:extLst>
            </c:dLbl>
            <c:dLbl>
              <c:idx val="1"/>
              <c:layout>
                <c:manualLayout>
                  <c:x val="2.684660799449708E-3"/>
                  <c:y val="0.188536956772729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A8-4A7A-9E17-53AFEE0C54C5}"/>
                </c:ext>
              </c:extLst>
            </c:dLbl>
            <c:dLbl>
              <c:idx val="2"/>
              <c:layout>
                <c:manualLayout>
                  <c:x val="0"/>
                  <c:y val="6.6682476828231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A8-4A7A-9E17-53AFEE0C54C5}"/>
                </c:ext>
              </c:extLst>
            </c:dLbl>
            <c:dLbl>
              <c:idx val="3"/>
              <c:layout>
                <c:manualLayout>
                  <c:x val="0"/>
                  <c:y val="9.937076597112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A8-4A7A-9E17-53AFEE0C54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graf!$B$3:$E$3</c:f>
              <c:strCache>
                <c:ptCount val="4"/>
                <c:pt idx="0">
                  <c:v>ROE</c:v>
                </c:pt>
                <c:pt idx="1">
                  <c:v>Kapital /viri sredstev</c:v>
                </c:pt>
                <c:pt idx="2">
                  <c:v>EBIT marža</c:v>
                </c:pt>
                <c:pt idx="3">
                  <c:v>EBITDA marža</c:v>
                </c:pt>
              </c:strCache>
            </c:strRef>
          </c:cat>
          <c:val>
            <c:numRef>
              <c:f>graf!$B$4:$E$4</c:f>
              <c:numCache>
                <c:formatCode>General</c:formatCode>
                <c:ptCount val="4"/>
                <c:pt idx="0">
                  <c:v>10.1</c:v>
                </c:pt>
                <c:pt idx="1">
                  <c:v>48.9</c:v>
                </c:pt>
                <c:pt idx="2">
                  <c:v>4.7</c:v>
                </c:pt>
                <c:pt idx="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A8-4A7A-9E17-53AFEE0C54C5}"/>
            </c:ext>
          </c:extLst>
        </c:ser>
        <c:ser>
          <c:idx val="1"/>
          <c:order val="1"/>
          <c:tx>
            <c:strRef>
              <c:f>graf!$A$5</c:f>
              <c:strCache>
                <c:ptCount val="1"/>
                <c:pt idx="0">
                  <c:v>DP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2.6846607994497327E-3"/>
                  <c:y val="0.10237599684628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A8-4A7A-9E17-53AFEE0C54C5}"/>
                </c:ext>
              </c:extLst>
            </c:dLbl>
            <c:dLbl>
              <c:idx val="1"/>
              <c:layout>
                <c:manualLayout>
                  <c:x val="-4.9218212750251001E-17"/>
                  <c:y val="0.105678448357459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A8-4A7A-9E17-53AFEE0C54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graf!$B$3:$E$3</c:f>
              <c:strCache>
                <c:ptCount val="4"/>
                <c:pt idx="0">
                  <c:v>ROE</c:v>
                </c:pt>
                <c:pt idx="1">
                  <c:v>Kapital /viri sredstev</c:v>
                </c:pt>
                <c:pt idx="2">
                  <c:v>EBIT marža</c:v>
                </c:pt>
                <c:pt idx="3">
                  <c:v>EBITDA marža</c:v>
                </c:pt>
              </c:strCache>
            </c:strRef>
          </c:cat>
          <c:val>
            <c:numRef>
              <c:f>graf!$B$5:$E$5</c:f>
              <c:numCache>
                <c:formatCode>General</c:formatCode>
                <c:ptCount val="4"/>
                <c:pt idx="0">
                  <c:v>9.1999999999999993</c:v>
                </c:pt>
                <c:pt idx="1">
                  <c:v>56.1</c:v>
                </c:pt>
                <c:pt idx="2" formatCode="0.0">
                  <c:v>7</c:v>
                </c:pt>
                <c:pt idx="3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A8-4A7A-9E17-53AFEE0C54C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87403608"/>
        <c:axId val="687401968"/>
      </c:barChart>
      <c:catAx>
        <c:axId val="68740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687401968"/>
        <c:crosses val="autoZero"/>
        <c:auto val="1"/>
        <c:lblAlgn val="ctr"/>
        <c:lblOffset val="100"/>
        <c:noMultiLvlLbl val="0"/>
      </c:catAx>
      <c:valAx>
        <c:axId val="6874019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7403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'prenosi s.p. na s.p.'!$A$16</c:f>
              <c:strCache>
                <c:ptCount val="1"/>
                <c:pt idx="0">
                  <c:v>Skupna vsota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'prenosi s.p. na s.p.'!$B$15:$L$15</c:f>
              <c:numCache>
                <c:formatCode>General</c:formatCode>
                <c:ptCount val="11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</c:v>
                </c:pt>
              </c:numCache>
            </c:numRef>
          </c:cat>
          <c:val>
            <c:numRef>
              <c:f>'prenosi s.p. na s.p.'!$B$16:$L$16</c:f>
              <c:numCache>
                <c:formatCode>General</c:formatCode>
                <c:ptCount val="11"/>
                <c:pt idx="0">
                  <c:v>166</c:v>
                </c:pt>
                <c:pt idx="1">
                  <c:v>113</c:v>
                </c:pt>
                <c:pt idx="2">
                  <c:v>78</c:v>
                </c:pt>
                <c:pt idx="3">
                  <c:v>114</c:v>
                </c:pt>
                <c:pt idx="4">
                  <c:v>126</c:v>
                </c:pt>
                <c:pt idx="5">
                  <c:v>98</c:v>
                </c:pt>
                <c:pt idx="6">
                  <c:v>103</c:v>
                </c:pt>
                <c:pt idx="7">
                  <c:v>163</c:v>
                </c:pt>
                <c:pt idx="8">
                  <c:v>123</c:v>
                </c:pt>
                <c:pt idx="9">
                  <c:v>129</c:v>
                </c:pt>
                <c:pt idx="10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2-4DBC-AE21-EE53A8626D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99012144"/>
        <c:axId val="499005584"/>
      </c:barChart>
      <c:dateAx>
        <c:axId val="49901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sl-SI"/>
          </a:p>
        </c:txPr>
        <c:crossAx val="499005584"/>
        <c:crosses val="autoZero"/>
        <c:auto val="0"/>
        <c:lblOffset val="100"/>
        <c:baseTimeUnit val="days"/>
      </c:dateAx>
      <c:valAx>
        <c:axId val="499005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01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0.01587</cdr:x>
      <cdr:y>0.01455</cdr:y>
    </cdr:from>
    <cdr:to>
      <cdr:x>0.28852</cdr:x>
      <cdr:y>0.18262</cdr:y>
    </cdr:to>
    <cdr:sp macro="" textlink="">
      <cdr:nvSpPr>
        <cdr:cNvPr id="2" name="PoljeZBesedilom 4">
          <a:extLst xmlns:a="http://schemas.openxmlformats.org/drawingml/2006/main">
            <a:ext uri="{FF2B5EF4-FFF2-40B4-BE49-F238E27FC236}">
              <a16:creationId xmlns:a16="http://schemas.microsoft.com/office/drawing/2014/main" id="{1F61AD25-416C-4CD6-B5A6-239D229AD708}"/>
            </a:ext>
          </a:extLst>
        </cdr:cNvPr>
        <cdr:cNvSpPr txBox="1"/>
      </cdr:nvSpPr>
      <cdr:spPr>
        <a:xfrm xmlns:a="http://schemas.openxmlformats.org/drawingml/2006/main">
          <a:off x="75074" y="55954"/>
          <a:ext cx="128979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l-SI" b="1" dirty="0"/>
            <a:t>Kazalniki poslovanja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E6008A-7F51-7546-97E0-0B5960679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7897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0BDF82-7722-7040-961E-C7D4C4698D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7897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CB5BE14-DF9B-6C4A-8B05-F33D1EFE5B5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5534A-A6E5-FA4F-A2B7-E2BC3475A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5569"/>
            <a:ext cx="2940844" cy="49789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12DB9-6F7C-4342-ABD3-81A3A32E3F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4149" y="9425569"/>
            <a:ext cx="2940844" cy="49789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1F82CAFD-D67F-B541-8A94-093EF6C4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9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7897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7897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4F3EE6EC-C188-AD40-848E-CCBA2BCBE51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1537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657" y="4775666"/>
            <a:ext cx="5429250" cy="3907364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5569"/>
            <a:ext cx="2940844" cy="49789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4149" y="9425569"/>
            <a:ext cx="2940844" cy="49789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B95653D6-785C-414C-AB4F-67789BEC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6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760B1-823E-4687-A57C-5C88F1984482}" type="slidenum">
              <a:rPr lang="sl-SI" smtClean="0">
                <a:uFillTx/>
              </a:rPr>
              <a:t>7</a:t>
            </a:fld>
            <a:endParaRPr lang="sl-SI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41722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topni diapozitiv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563" y="2789304"/>
            <a:ext cx="10803525" cy="6396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NASLOV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429000"/>
            <a:ext cx="1080293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058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212156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CA887754-E0EE-458F-B7A9-BA801B372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6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kljucni diapozitiv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941BFFA0-9A49-464B-915B-A98EA0696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" y="0"/>
            <a:ext cx="1219052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0437" y="1632069"/>
            <a:ext cx="10226008" cy="91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ZAHVALA OZ. ZAKLJUČNI POZDRAV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95276" y="4290167"/>
            <a:ext cx="2383950" cy="935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Kontakt</a:t>
            </a:r>
            <a:r>
              <a:rPr lang="en-GB" dirty="0"/>
              <a:t>:</a:t>
            </a:r>
            <a:br>
              <a:rPr lang="sl-SI" dirty="0"/>
            </a:br>
            <a:r>
              <a:rPr lang="en-GB" dirty="0" err="1"/>
              <a:t>Vnesite</a:t>
            </a:r>
            <a:r>
              <a:rPr lang="en-GB" dirty="0"/>
              <a:t> e-</a:t>
            </a:r>
            <a:r>
              <a:rPr lang="en-GB" dirty="0" err="1"/>
              <a:t>naslov</a:t>
            </a:r>
            <a:br>
              <a:rPr lang="sl-SI" dirty="0"/>
            </a:br>
            <a:r>
              <a:rPr lang="en-GB" dirty="0" err="1"/>
              <a:t>Telefon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22395" y="4186332"/>
            <a:ext cx="2067231" cy="377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554CC48-54F6-422D-96E7-280AFD628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0" y="0"/>
            <a:ext cx="12190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5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kljucni diapozitiv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slike 6">
            <a:extLst>
              <a:ext uri="{FF2B5EF4-FFF2-40B4-BE49-F238E27FC236}">
                <a16:creationId xmlns:a16="http://schemas.microsoft.com/office/drawing/2014/main" id="{209D4C76-0B53-4417-AC64-E4A373703F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5589" y="301625"/>
            <a:ext cx="11604179" cy="5148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r>
              <a:rPr lang="sl-SI" dirty="0"/>
              <a:t>Vstavi sliko za ozadje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4093" y="3279531"/>
            <a:ext cx="2382716" cy="949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 err="1"/>
              <a:t>Kontakt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t: 01 / 477 42 00</a:t>
            </a:r>
            <a:br>
              <a:rPr lang="en-US" dirty="0"/>
            </a:br>
            <a:r>
              <a:rPr lang="en-US" dirty="0"/>
              <a:t>e: info@ajpes.si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64826" y="2145947"/>
            <a:ext cx="8063345" cy="91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ZAHVALA OZ. ZAKLJUČNI POZDRAV</a:t>
            </a:r>
            <a:endParaRPr lang="en-US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FE94A8E-AE7A-43A3-9B05-C2EA7C5E4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661"/>
          <a:stretch/>
        </p:blipFill>
        <p:spPr>
          <a:xfrm>
            <a:off x="1480" y="5668894"/>
            <a:ext cx="12190520" cy="118910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051AAC3-CC40-4929-89DE-B91413B54F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2661"/>
          <a:stretch/>
        </p:blipFill>
        <p:spPr>
          <a:xfrm>
            <a:off x="1480" y="5668894"/>
            <a:ext cx="12190520" cy="11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0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topni diapozitiv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563" y="2789304"/>
            <a:ext cx="10803525" cy="6396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NASLOV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429000"/>
            <a:ext cx="1080293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058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212156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D4870517-228E-4A7A-B037-A0B0A633C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6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topni diapozitiv_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5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563" y="2789304"/>
            <a:ext cx="10803525" cy="6396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NASLOV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429000"/>
            <a:ext cx="1080293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058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212156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CFB3C1F2-2D6E-4A66-8055-7AE6F01F71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0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kljucni diapozitiv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0437" y="1632069"/>
            <a:ext cx="10226008" cy="91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ZAHVALA OZ. ZAKLJUČNI POZDRAV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95276" y="4241074"/>
            <a:ext cx="2383950" cy="1006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Kontakt</a:t>
            </a:r>
            <a:r>
              <a:rPr lang="en-GB" dirty="0"/>
              <a:t>:</a:t>
            </a:r>
            <a:br>
              <a:rPr lang="sl-SI" dirty="0"/>
            </a:br>
            <a:r>
              <a:rPr lang="en-GB" dirty="0" err="1"/>
              <a:t>Vnesite</a:t>
            </a:r>
            <a:r>
              <a:rPr lang="en-GB" dirty="0"/>
              <a:t> e-</a:t>
            </a:r>
            <a:r>
              <a:rPr lang="en-GB" dirty="0" err="1"/>
              <a:t>naslov</a:t>
            </a:r>
            <a:br>
              <a:rPr lang="sl-SI" dirty="0"/>
            </a:br>
            <a:r>
              <a:rPr lang="en-GB" dirty="0" err="1"/>
              <a:t>Telefon</a:t>
            </a: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39154A4-9514-42C7-BDC9-5BDC90399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7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kljucni diapozitiv_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0437" y="1632069"/>
            <a:ext cx="10226008" cy="91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ZAHVALA OZ. ZAKLJUČNI POZDRAV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195276" y="4241074"/>
            <a:ext cx="2383950" cy="1006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Kontakt</a:t>
            </a:r>
            <a:r>
              <a:rPr lang="en-GB" dirty="0"/>
              <a:t>:</a:t>
            </a:r>
            <a:br>
              <a:rPr lang="sl-SI" dirty="0"/>
            </a:br>
            <a:r>
              <a:rPr lang="en-GB" dirty="0" err="1"/>
              <a:t>Vnesite</a:t>
            </a:r>
            <a:r>
              <a:rPr lang="en-GB" dirty="0"/>
              <a:t> e-</a:t>
            </a:r>
            <a:r>
              <a:rPr lang="en-GB" dirty="0" err="1"/>
              <a:t>naslov</a:t>
            </a:r>
            <a:br>
              <a:rPr lang="sl-SI" dirty="0"/>
            </a:br>
            <a:r>
              <a:rPr lang="en-GB" dirty="0" err="1"/>
              <a:t>Telefon</a:t>
            </a: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4E2928F-A166-4280-8222-99DED9DCD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43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topni diapozitiv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značba mesta slike 9">
            <a:extLst>
              <a:ext uri="{FF2B5EF4-FFF2-40B4-BE49-F238E27FC236}">
                <a16:creationId xmlns:a16="http://schemas.microsoft.com/office/drawing/2014/main" id="{C5CA5B92-E779-42AC-A447-9B2C44081E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4163" y="1517904"/>
            <a:ext cx="11584749" cy="508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r>
              <a:rPr lang="sl-SI" dirty="0"/>
              <a:t>Vstavi modro sliko za ozadje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563" y="2789304"/>
            <a:ext cx="10803525" cy="6396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NASLOV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429000"/>
            <a:ext cx="1080293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058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212156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D0F4BE-44FB-4B98-9A82-46A3E6249C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67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tevanj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878B3E-E8DE-CE48-B43D-2780996E0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0555" y="409575"/>
            <a:ext cx="11561719" cy="45746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NASLOV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297576"/>
            <a:ext cx="5756275" cy="482064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sz="22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B80B189-F2C6-47D0-928C-B2397284F4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555" y="1297576"/>
            <a:ext cx="5756275" cy="482064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sz="22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65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predmet + našte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878B3E-E8DE-CE48-B43D-2780996E0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430" y="409574"/>
            <a:ext cx="5620194" cy="530951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NASLOV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33375" y="409575"/>
            <a:ext cx="5762625" cy="570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49A18FC8-875B-475F-8173-47E857049F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430" y="1393371"/>
            <a:ext cx="5620195" cy="472485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lang="sl-SI" b="0" i="0">
                <a:effectLst/>
              </a:defRPr>
            </a:lvl1pPr>
          </a:lstStyle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sl-SI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04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dmet +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F196839-776A-354B-9A9D-DF4B3EDD94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0092" y="356165"/>
            <a:ext cx="7311301" cy="5660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DD19B8ED-D487-4B85-AF4E-EC4C7C774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4434" y="1516063"/>
            <a:ext cx="3606891" cy="3813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185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stopni diapozitiv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značba mesta slike 9">
            <a:extLst>
              <a:ext uri="{FF2B5EF4-FFF2-40B4-BE49-F238E27FC236}">
                <a16:creationId xmlns:a16="http://schemas.microsoft.com/office/drawing/2014/main" id="{C5CA5B92-E779-42AC-A447-9B2C44081E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4163" y="1517904"/>
            <a:ext cx="11584749" cy="5084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r>
              <a:rPr lang="sl-SI" dirty="0"/>
              <a:t>Vstavi modro sliko za ozadje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1563" y="2789304"/>
            <a:ext cx="10803525" cy="6396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NASLOV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429000"/>
            <a:ext cx="10802938" cy="588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058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212156" y="5938424"/>
            <a:ext cx="2505075" cy="4238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D0F4BE-44FB-4B98-9A82-46A3E624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6808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7B6E600-F5D0-42D2-BD05-E5B140CB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zen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7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kljucni diapozitiv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slike 6">
            <a:extLst>
              <a:ext uri="{FF2B5EF4-FFF2-40B4-BE49-F238E27FC236}">
                <a16:creationId xmlns:a16="http://schemas.microsoft.com/office/drawing/2014/main" id="{209D4C76-0B53-4417-AC64-E4A373703F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5589" y="301625"/>
            <a:ext cx="11604179" cy="5148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r>
              <a:rPr lang="sl-SI" dirty="0"/>
              <a:t>Vstavi sliko za ozadje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4093" y="3279531"/>
            <a:ext cx="2382716" cy="949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 err="1"/>
              <a:t>Kontakt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t: 01 / 477 42 00</a:t>
            </a:r>
            <a:br>
              <a:rPr lang="en-US" dirty="0"/>
            </a:br>
            <a:r>
              <a:rPr lang="en-US" dirty="0"/>
              <a:t>e: info@ajpes.si</a:t>
            </a:r>
            <a:endParaRPr lang="en-GB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64826" y="2145947"/>
            <a:ext cx="8063345" cy="9145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ZAHVALA OZ. ZAKLJUČNI POZDRAV</a:t>
            </a:r>
            <a:endParaRPr lang="en-US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FE94A8E-AE7A-43A3-9B05-C2EA7C5E4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2661"/>
          <a:stretch/>
        </p:blipFill>
        <p:spPr>
          <a:xfrm>
            <a:off x="1480" y="5668894"/>
            <a:ext cx="12190520" cy="11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4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 lang="sl-SI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 lang="sl-SI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44EF-5F97-4889-9EB5-F5BC776F831B}" type="datetimeFigureOut">
              <a:rPr lang="sl-SI" smtClean="0">
                <a:uFillTx/>
              </a:rPr>
              <a:t>12. 04. 2024</a:t>
            </a:fld>
            <a:endParaRPr lang="sl-SI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980D-19A3-49FE-A1CF-9F0C6D01E764}" type="slidenum">
              <a:rPr lang="sl-SI" smtClean="0">
                <a:uFillTx/>
              </a:rPr>
              <a:t>‹#›</a:t>
            </a:fld>
            <a:endParaRPr lang="sl-SI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282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odsek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19087" y="325439"/>
            <a:ext cx="11553825" cy="57673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Vstavi</a:t>
            </a:r>
            <a:r>
              <a:rPr lang="en-GB" dirty="0"/>
              <a:t> </a:t>
            </a:r>
            <a:r>
              <a:rPr lang="en-GB" dirty="0" err="1"/>
              <a:t>sliko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ozadje</a:t>
            </a:r>
            <a:r>
              <a:rPr lang="en-GB" dirty="0"/>
              <a:t> - </a:t>
            </a:r>
            <a:r>
              <a:rPr lang="en-GB" dirty="0" err="1"/>
              <a:t>modro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196411" y="2682965"/>
            <a:ext cx="10246408" cy="73066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NASLOV ODSEKA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96411" y="3429000"/>
            <a:ext cx="10246408" cy="735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51C1CA7-85F7-4DF7-9FCE-C5F907E8E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69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odse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375163" y="1796338"/>
            <a:ext cx="5183426" cy="730665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/>
              <a:t>NASLOV ODSEKA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375162" y="2639819"/>
            <a:ext cx="5183425" cy="735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err="1"/>
              <a:t>Podnaslov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33375" y="325438"/>
            <a:ext cx="5762625" cy="5767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r>
              <a:rPr lang="sl-SI" dirty="0"/>
              <a:t>Vstavi sliko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2632FCEF-A742-4669-9B37-80A7472BA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5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tevanj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878B3E-E8DE-CE48-B43D-2780996E0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0555" y="409575"/>
            <a:ext cx="11561719" cy="45746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NASLOV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297576"/>
            <a:ext cx="5756275" cy="482064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sz="22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B80B189-F2C6-47D0-928C-B2397284F4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555" y="1297576"/>
            <a:ext cx="5756275" cy="482064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sz="2200"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CC59492C-4F9B-42D9-8F70-26051C3AF3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tevanj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878B3E-E8DE-CE48-B43D-2780996E0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0556" y="409575"/>
            <a:ext cx="11579182" cy="45746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NASLOV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0513" y="1306286"/>
            <a:ext cx="11579225" cy="478100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sz="2200"/>
            </a:lvl1pPr>
            <a:lvl2pPr marL="800100" indent="-342900">
              <a:buClr>
                <a:srgbClr val="ED7D31"/>
              </a:buClr>
              <a:buFont typeface="Arial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E92AD2D-8D05-4FB3-BDD9-A69F00DCE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6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predmet + naštev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878B3E-E8DE-CE48-B43D-2780996E08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430" y="409574"/>
            <a:ext cx="5620194" cy="530951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NASLOV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33375" y="409575"/>
            <a:ext cx="5762625" cy="570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49A18FC8-875B-475F-8173-47E857049F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430" y="1393371"/>
            <a:ext cx="5620195" cy="472485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 lang="sl-SI" b="0" i="0">
                <a:effectLst/>
              </a:defRPr>
            </a:lvl1pPr>
          </a:lstStyle>
          <a:p>
            <a:pPr lvl="0"/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sl-SI" dirty="0"/>
          </a:p>
          <a:p>
            <a:pPr lvl="0"/>
            <a:endParaRPr lang="en-US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86D8E03B-0247-49AA-AAB0-4BD02891B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25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dmet +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F196839-776A-354B-9A9D-DF4B3EDD94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0092" y="356165"/>
            <a:ext cx="7311301" cy="5660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sl-SI"/>
              <a:t>Uredite sloge besedila matrice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DD19B8ED-D487-4B85-AF4E-EC4C7C774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64434" y="1516063"/>
            <a:ext cx="3606891" cy="3813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Lorem Ipsum has been the industry's standard dummy text ever since the 1500s, when an unknown printer took a galley of type and scrambled it to make a type specimen book.</a:t>
            </a:r>
            <a:endParaRPr lang="sl-SI" sz="2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sl-SI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0BDA45F-FE2B-4CEB-9EBA-EA498C63F1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4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en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4EDB54C-CD13-4E86-8816-CCC52361B8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6205832"/>
            <a:ext cx="12204000" cy="6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8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782" r:id="rId16"/>
    <p:sldLayoutId id="2147483785" r:id="rId17"/>
    <p:sldLayoutId id="2147483787" r:id="rId18"/>
    <p:sldLayoutId id="2147483788" r:id="rId19"/>
    <p:sldLayoutId id="2147483796" r:id="rId20"/>
    <p:sldLayoutId id="2147483791" r:id="rId21"/>
    <p:sldLayoutId id="2147483813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2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0.tmp"/><Relationship Id="rId5" Type="http://schemas.openxmlformats.org/officeDocument/2006/relationships/image" Target="../media/image29.tmp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onitete@ajpes.si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tmp"/><Relationship Id="rId5" Type="http://schemas.openxmlformats.org/officeDocument/2006/relationships/image" Target="../media/image37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9">
            <a:extLst>
              <a:ext uri="{FF2B5EF4-FFF2-40B4-BE49-F238E27FC236}">
                <a16:creationId xmlns:a16="http://schemas.microsoft.com/office/drawing/2014/main" id="{DA62DB17-85D7-4672-9DBD-A1A250F293E0}"/>
              </a:ext>
            </a:extLst>
          </p:cNvPr>
          <p:cNvSpPr/>
          <p:nvPr/>
        </p:nvSpPr>
        <p:spPr>
          <a:xfrm>
            <a:off x="259774" y="1205345"/>
            <a:ext cx="11637818" cy="5397037"/>
          </a:xfrm>
          <a:prstGeom prst="rect">
            <a:avLst/>
          </a:prstGeom>
          <a:solidFill>
            <a:srgbClr val="0078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EE33980-1DD4-48BF-87A5-5D82F757EB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3780" y="2783292"/>
            <a:ext cx="10058136" cy="1886692"/>
          </a:xfrm>
        </p:spPr>
        <p:txBody>
          <a:bodyPr/>
          <a:lstStyle/>
          <a:p>
            <a:r>
              <a:rPr lang="sl-SI" b="1" dirty="0"/>
              <a:t>Družinsko podjetje in pasti pri izboru poslovnih partnerjev</a:t>
            </a:r>
            <a:endParaRPr lang="sl-SI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FCB7270-D0E8-4E71-9F71-75562EB414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3390" y="5562429"/>
            <a:ext cx="5830348" cy="877309"/>
          </a:xfrm>
        </p:spPr>
        <p:txBody>
          <a:bodyPr/>
          <a:lstStyle/>
          <a:p>
            <a:pPr algn="r"/>
            <a:r>
              <a:rPr lang="sl-SI" sz="2000" b="1" dirty="0"/>
              <a:t>11. MSP konferenca – Izzivi podjetniških nasledstev </a:t>
            </a:r>
          </a:p>
          <a:p>
            <a:pPr algn="r"/>
            <a:r>
              <a:rPr lang="sl-SI" sz="2000" b="1" dirty="0"/>
              <a:t>april 2024</a:t>
            </a:r>
          </a:p>
        </p:txBody>
      </p:sp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086D34D0-DEBE-4192-BE8E-E519AE521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262" y="5562429"/>
            <a:ext cx="5585034" cy="877309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sl-SI" sz="2000" b="1" dirty="0"/>
              <a:t>Andreja Kelhar Horvat, AJPES</a:t>
            </a:r>
          </a:p>
          <a:p>
            <a:pPr algn="l">
              <a:spcBef>
                <a:spcPts val="600"/>
              </a:spcBef>
            </a:pPr>
            <a:r>
              <a:rPr lang="sl-SI" sz="2000" b="1" dirty="0"/>
              <a:t>vodja Sektorja za bonitetne in druge tržne storitve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9213E37E-E046-47DB-A416-087AD8180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6" t="1147" r="3880"/>
          <a:stretch/>
        </p:blipFill>
        <p:spPr>
          <a:xfrm>
            <a:off x="4637893" y="239407"/>
            <a:ext cx="6400800" cy="6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4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>
            <a:extLst>
              <a:ext uri="{FF2B5EF4-FFF2-40B4-BE49-F238E27FC236}">
                <a16:creationId xmlns:a16="http://schemas.microsoft.com/office/drawing/2014/main" id="{2B866C9A-7848-4D3A-9014-651BDBF1B1D6}"/>
              </a:ext>
            </a:extLst>
          </p:cNvPr>
          <p:cNvSpPr/>
          <p:nvPr/>
        </p:nvSpPr>
        <p:spPr>
          <a:xfrm>
            <a:off x="1149407" y="1203530"/>
            <a:ext cx="1062760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/>
              <a:t>Poslovni register Slovenije 31. 12. 2023 </a:t>
            </a:r>
            <a:r>
              <a:rPr lang="pl-PL" sz="2200" dirty="0"/>
              <a:t>• </a:t>
            </a:r>
            <a:r>
              <a:rPr lang="pl-PL" sz="2200" b="1" dirty="0"/>
              <a:t>+ 2,5 % (241.128)</a:t>
            </a:r>
            <a:endParaRPr lang="sl-SI" sz="2200" b="1" dirty="0"/>
          </a:p>
          <a:p>
            <a:r>
              <a:rPr lang="pl-PL" sz="2200" dirty="0"/>
              <a:t>Gospodarske družbe + 1,3 % (75.789)</a:t>
            </a:r>
          </a:p>
          <a:p>
            <a:r>
              <a:rPr lang="pl-PL" sz="2200" dirty="0"/>
              <a:t>Samostojni podjetniki + 4,4 %  (116.544)</a:t>
            </a:r>
          </a:p>
          <a:p>
            <a:endParaRPr lang="sl-SI" sz="2000" dirty="0"/>
          </a:p>
          <a:p>
            <a:r>
              <a:rPr lang="sl-SI" sz="2200" b="1" dirty="0"/>
              <a:t>Prejemki na račune poslovnih subjektov v letu 2023 </a:t>
            </a:r>
            <a:r>
              <a:rPr lang="pl-PL" sz="2200" dirty="0"/>
              <a:t>• </a:t>
            </a:r>
            <a:r>
              <a:rPr lang="pl-PL" sz="2200" b="1" dirty="0"/>
              <a:t>+ 0,4 %</a:t>
            </a:r>
            <a:endParaRPr lang="sl-SI" sz="2200" b="1" dirty="0"/>
          </a:p>
          <a:p>
            <a:pPr lvl="0"/>
            <a:r>
              <a:rPr lang="pl-PL" sz="2200" dirty="0"/>
              <a:t>•</a:t>
            </a:r>
            <a:r>
              <a:rPr lang="sl-SI" sz="2200" dirty="0"/>
              <a:t> </a:t>
            </a:r>
            <a:r>
              <a:rPr lang="pl-PL" sz="2200" dirty="0"/>
              <a:t>Pravne osebe  + 0,5 %  </a:t>
            </a:r>
          </a:p>
          <a:p>
            <a:pPr lvl="0"/>
            <a:r>
              <a:rPr lang="pl-PL" sz="2200" dirty="0"/>
              <a:t>• Samostojni podjetniki in druge fizične osebe, ki opravljajo dejavnost  – 2,3 % </a:t>
            </a:r>
            <a:endParaRPr lang="sl-SI" sz="2200" dirty="0"/>
          </a:p>
          <a:p>
            <a:endParaRPr lang="sl-SI" sz="2000" dirty="0"/>
          </a:p>
          <a:p>
            <a:r>
              <a:rPr lang="pl-PL" sz="2200" b="1" dirty="0"/>
              <a:t>Insolventni postopki  </a:t>
            </a:r>
            <a:r>
              <a:rPr lang="pl-PL" sz="2200" dirty="0"/>
              <a:t>• -</a:t>
            </a:r>
            <a:r>
              <a:rPr lang="pl-PL" sz="2200" b="1" dirty="0"/>
              <a:t> 6,8 % (928)</a:t>
            </a:r>
            <a:endParaRPr lang="sl-SI" sz="2200" b="1" dirty="0"/>
          </a:p>
          <a:p>
            <a:r>
              <a:rPr lang="pl-PL" sz="2200" dirty="0"/>
              <a:t>•  Stečaji - 7 % (872)  • Prisilne poravnave + 53 % (29) • Prisilne likvidacije - 30 % (27) </a:t>
            </a:r>
            <a:endParaRPr lang="sl-SI" sz="2200" dirty="0"/>
          </a:p>
          <a:p>
            <a:endParaRPr lang="sl-SI" sz="2200" b="1" dirty="0"/>
          </a:p>
          <a:p>
            <a:r>
              <a:rPr lang="sl-SI" sz="2200" b="1" dirty="0"/>
              <a:t>Neporavnane obveznosti (blokade) nad 5 dni neprekinjeno </a:t>
            </a:r>
            <a:r>
              <a:rPr lang="pl-PL" sz="2200" dirty="0"/>
              <a:t> </a:t>
            </a:r>
            <a:endParaRPr lang="sl-SI" sz="2200" b="1" dirty="0"/>
          </a:p>
          <a:p>
            <a:r>
              <a:rPr lang="pl-PL" sz="2200" dirty="0"/>
              <a:t>•</a:t>
            </a:r>
            <a:r>
              <a:rPr lang="sl-SI" sz="2200" dirty="0"/>
              <a:t> </a:t>
            </a:r>
            <a:r>
              <a:rPr lang="pl-PL" sz="2200" dirty="0"/>
              <a:t>Pravne osebe  • število – 2,7 %   • povprečni dnevni znesek – 8,4 % </a:t>
            </a:r>
          </a:p>
          <a:p>
            <a:r>
              <a:rPr lang="pl-PL" sz="2200" dirty="0"/>
              <a:t>• S. P.  in druge fizične osebe  • število + 5,6 %   • povprečni dnevni znesek + 15,2 % </a:t>
            </a:r>
          </a:p>
          <a:p>
            <a:endParaRPr lang="sl-SI" sz="2200" b="1" dirty="0"/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E07DF8A9-B81C-436C-A5A2-5D77A20E280C}"/>
              </a:ext>
            </a:extLst>
          </p:cNvPr>
          <p:cNvSpPr txBox="1">
            <a:spLocks/>
          </p:cNvSpPr>
          <p:nvPr/>
        </p:nvSpPr>
        <p:spPr>
          <a:xfrm>
            <a:off x="520192" y="409575"/>
            <a:ext cx="11456077" cy="457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sz="3200" b="1" dirty="0">
                <a:solidFill>
                  <a:schemeClr val="accent2"/>
                </a:solidFill>
              </a:rPr>
              <a:t>Leto 2023 v številkah AJPES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EC72698-C579-497A-A543-11FFB1720A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723" y="3435039"/>
            <a:ext cx="364843" cy="38484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1F944DA-A8D4-4A70-81F2-69257EA5FB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760" y="5943289"/>
            <a:ext cx="299448" cy="330283"/>
          </a:xfrm>
          <a:prstGeom prst="rect">
            <a:avLst/>
          </a:prstGeom>
        </p:spPr>
      </p:pic>
      <p:pic>
        <p:nvPicPr>
          <p:cNvPr id="3" name="Grafika 2" descr="Uporabnik">
            <a:extLst>
              <a:ext uri="{FF2B5EF4-FFF2-40B4-BE49-F238E27FC236}">
                <a16:creationId xmlns:a16="http://schemas.microsoft.com/office/drawing/2014/main" id="{D57DFAAE-6C52-4272-B307-484E3DCCA5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992" y="1285450"/>
            <a:ext cx="457463" cy="457463"/>
          </a:xfrm>
          <a:prstGeom prst="rect">
            <a:avLst/>
          </a:prstGeom>
        </p:spPr>
      </p:pic>
      <p:pic>
        <p:nvPicPr>
          <p:cNvPr id="12" name="Grafika 11" descr="Opozorilo">
            <a:extLst>
              <a:ext uri="{FF2B5EF4-FFF2-40B4-BE49-F238E27FC236}">
                <a16:creationId xmlns:a16="http://schemas.microsoft.com/office/drawing/2014/main" id="{D7C65385-2D5B-4C72-BE7D-5A18C7D46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92" y="3837152"/>
            <a:ext cx="457463" cy="457463"/>
          </a:xfrm>
          <a:prstGeom prst="rect">
            <a:avLst/>
          </a:prstGeom>
        </p:spPr>
      </p:pic>
      <p:pic>
        <p:nvPicPr>
          <p:cNvPr id="4" name="Grafika 3" descr="Blagajna">
            <a:extLst>
              <a:ext uri="{FF2B5EF4-FFF2-40B4-BE49-F238E27FC236}">
                <a16:creationId xmlns:a16="http://schemas.microsoft.com/office/drawing/2014/main" id="{461E94B5-4C4A-4BA1-A5C2-78E09E0755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992" y="2563386"/>
            <a:ext cx="457463" cy="457463"/>
          </a:xfrm>
          <a:prstGeom prst="rect">
            <a:avLst/>
          </a:prstGeom>
        </p:spPr>
      </p:pic>
      <p:pic>
        <p:nvPicPr>
          <p:cNvPr id="9" name="Grafika 8" descr="Palični grafikon z naraščajočim trendom RTL">
            <a:extLst>
              <a:ext uri="{FF2B5EF4-FFF2-40B4-BE49-F238E27FC236}">
                <a16:creationId xmlns:a16="http://schemas.microsoft.com/office/drawing/2014/main" id="{BBF9EDC0-4314-4CA5-B050-382752C790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4992" y="4889861"/>
            <a:ext cx="527818" cy="5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76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>
            <a:extLst>
              <a:ext uri="{FF2B5EF4-FFF2-40B4-BE49-F238E27FC236}">
                <a16:creationId xmlns:a16="http://schemas.microsoft.com/office/drawing/2014/main" id="{2B866C9A-7848-4D3A-9014-651BDBF1B1D6}"/>
              </a:ext>
            </a:extLst>
          </p:cNvPr>
          <p:cNvSpPr/>
          <p:nvPr/>
        </p:nvSpPr>
        <p:spPr>
          <a:xfrm>
            <a:off x="1348668" y="1271978"/>
            <a:ext cx="106276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/>
              <a:t>Masovna javna objava letnih poročil </a:t>
            </a:r>
            <a:r>
              <a:rPr lang="pl-PL" sz="2200" b="1" dirty="0"/>
              <a:t>• 22. 4. 2024</a:t>
            </a:r>
            <a:endParaRPr lang="sl-SI" sz="2200" b="1" dirty="0"/>
          </a:p>
          <a:p>
            <a:endParaRPr lang="sl-SI" sz="2200" dirty="0"/>
          </a:p>
          <a:p>
            <a:pPr lvl="0"/>
            <a:endParaRPr lang="sl-SI" sz="2200" b="1" dirty="0"/>
          </a:p>
          <a:p>
            <a:pPr lvl="0"/>
            <a:r>
              <a:rPr lang="sl-SI" sz="2200" b="1" dirty="0"/>
              <a:t>Poslovanje zasebnih zavodov v letu 2020-2023:</a:t>
            </a:r>
          </a:p>
          <a:p>
            <a:pPr lvl="0"/>
            <a:r>
              <a:rPr lang="sl-SI" sz="2200" dirty="0"/>
              <a:t>Število zasebnih zavodov: </a:t>
            </a:r>
            <a:r>
              <a:rPr lang="sl-SI" sz="2200" b="1" dirty="0"/>
              <a:t>3.678</a:t>
            </a:r>
            <a:r>
              <a:rPr lang="sl-SI" sz="2200" dirty="0"/>
              <a:t> </a:t>
            </a:r>
            <a:r>
              <a:rPr lang="sl-SI" sz="2200" b="1" dirty="0">
                <a:solidFill>
                  <a:srgbClr val="00B050"/>
                </a:solidFill>
              </a:rPr>
              <a:t>(+ 7,6 %) </a:t>
            </a:r>
          </a:p>
          <a:p>
            <a:pPr lvl="0"/>
            <a:r>
              <a:rPr lang="sl-SI" sz="2200" dirty="0"/>
              <a:t>Število zaposlenih: </a:t>
            </a:r>
            <a:r>
              <a:rPr lang="sl-SI" sz="2200" b="1" dirty="0"/>
              <a:t>9.917 </a:t>
            </a:r>
            <a:r>
              <a:rPr lang="sl-SI" sz="2200" b="1" dirty="0">
                <a:solidFill>
                  <a:srgbClr val="00B050"/>
                </a:solidFill>
              </a:rPr>
              <a:t>(+ 45,6 %) </a:t>
            </a:r>
          </a:p>
          <a:p>
            <a:pPr lvl="0"/>
            <a:r>
              <a:rPr lang="sl-SI" sz="2200" dirty="0"/>
              <a:t>Sredstva: </a:t>
            </a:r>
            <a:r>
              <a:rPr lang="sl-SI" sz="2200" b="1" dirty="0"/>
              <a:t>552,7 mio EUR </a:t>
            </a:r>
            <a:r>
              <a:rPr lang="sl-SI" sz="2200" b="1" dirty="0">
                <a:solidFill>
                  <a:srgbClr val="00B050"/>
                </a:solidFill>
              </a:rPr>
              <a:t>(+ 34,1 %)</a:t>
            </a:r>
          </a:p>
          <a:p>
            <a:pPr lvl="0"/>
            <a:r>
              <a:rPr lang="sl-SI" sz="2200" dirty="0"/>
              <a:t>Prihodki: </a:t>
            </a:r>
            <a:r>
              <a:rPr lang="sl-SI" sz="2200" b="1" dirty="0"/>
              <a:t>653,3 mio EUR </a:t>
            </a:r>
            <a:r>
              <a:rPr lang="sl-SI" sz="2200" b="1" dirty="0">
                <a:solidFill>
                  <a:srgbClr val="00B050"/>
                </a:solidFill>
              </a:rPr>
              <a:t>(+ 60,9 %)</a:t>
            </a:r>
          </a:p>
          <a:p>
            <a:pPr lvl="0"/>
            <a:r>
              <a:rPr lang="sl-SI" sz="2200" dirty="0"/>
              <a:t>Poslovni izid: </a:t>
            </a:r>
            <a:r>
              <a:rPr lang="sl-SI" sz="2200" b="1" dirty="0"/>
              <a:t>22,5 mio EUR</a:t>
            </a:r>
            <a:r>
              <a:rPr lang="sl-SI" sz="2200" dirty="0"/>
              <a:t> </a:t>
            </a:r>
            <a:r>
              <a:rPr lang="sl-SI" sz="2200" b="1" dirty="0">
                <a:solidFill>
                  <a:srgbClr val="00B050"/>
                </a:solidFill>
              </a:rPr>
              <a:t>(+ 13,0 %)</a:t>
            </a:r>
          </a:p>
          <a:p>
            <a:endParaRPr lang="sl-SI" sz="2200" dirty="0"/>
          </a:p>
        </p:txBody>
      </p:sp>
      <p:sp>
        <p:nvSpPr>
          <p:cNvPr id="25" name="Naslov 1">
            <a:extLst>
              <a:ext uri="{FF2B5EF4-FFF2-40B4-BE49-F238E27FC236}">
                <a16:creationId xmlns:a16="http://schemas.microsoft.com/office/drawing/2014/main" id="{E07DF8A9-B81C-436C-A5A2-5D77A20E280C}"/>
              </a:ext>
            </a:extLst>
          </p:cNvPr>
          <p:cNvSpPr txBox="1">
            <a:spLocks/>
          </p:cNvSpPr>
          <p:nvPr/>
        </p:nvSpPr>
        <p:spPr>
          <a:xfrm>
            <a:off x="520192" y="409575"/>
            <a:ext cx="11456077" cy="4574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sz="3200" b="1" dirty="0">
                <a:solidFill>
                  <a:schemeClr val="accent2"/>
                </a:solidFill>
              </a:rPr>
              <a:t>Leto 2023 v številkah AJPES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EC72698-C579-497A-A543-11FFB1720A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723" y="3435039"/>
            <a:ext cx="364843" cy="38484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388C90C-21EB-44B8-968F-8ABF3AB4FB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911" y="4816241"/>
            <a:ext cx="410657" cy="29224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1F944DA-A8D4-4A70-81F2-69257EA5FB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760" y="5943289"/>
            <a:ext cx="299448" cy="330283"/>
          </a:xfrm>
          <a:prstGeom prst="rect">
            <a:avLst/>
          </a:prstGeom>
        </p:spPr>
      </p:pic>
      <p:pic>
        <p:nvPicPr>
          <p:cNvPr id="11" name="Grafika 10" descr="Dokument">
            <a:extLst>
              <a:ext uri="{FF2B5EF4-FFF2-40B4-BE49-F238E27FC236}">
                <a16:creationId xmlns:a16="http://schemas.microsoft.com/office/drawing/2014/main" id="{BC6524FF-17F8-42EB-870C-CE4A581A9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792" y="1196884"/>
            <a:ext cx="620916" cy="620916"/>
          </a:xfrm>
          <a:prstGeom prst="rect">
            <a:avLst/>
          </a:prstGeom>
        </p:spPr>
      </p:pic>
      <p:pic>
        <p:nvPicPr>
          <p:cNvPr id="3" name="Grafika 2" descr="Trend rasti">
            <a:extLst>
              <a:ext uri="{FF2B5EF4-FFF2-40B4-BE49-F238E27FC236}">
                <a16:creationId xmlns:a16="http://schemas.microsoft.com/office/drawing/2014/main" id="{71D6DCDC-C19E-4912-B938-705F1B4A1F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9412" y="2344329"/>
            <a:ext cx="762611" cy="76261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CBF2FEF-4862-4A9E-85EA-96CC9F341B7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47" y="1460950"/>
            <a:ext cx="3641427" cy="34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1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nanstveniki zaznali signal iz vesolja, ki utripa v ritmu srca - N1">
            <a:extLst>
              <a:ext uri="{FF2B5EF4-FFF2-40B4-BE49-F238E27FC236}">
                <a16:creationId xmlns:a16="http://schemas.microsoft.com/office/drawing/2014/main" id="{478CF90A-2CF6-40F4-80C3-36E627653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65DCC7D-4CCF-4D28-BD5B-213792319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83" y="778220"/>
            <a:ext cx="10279903" cy="512567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A8E4F59-D978-451D-9D7C-8756553EB25E}"/>
              </a:ext>
            </a:extLst>
          </p:cNvPr>
          <p:cNvSpPr txBox="1"/>
          <p:nvPr/>
        </p:nvSpPr>
        <p:spPr>
          <a:xfrm>
            <a:off x="342900" y="255000"/>
            <a:ext cx="113919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RLS MERILNA TEHNIKA D.O.O.</a:t>
            </a:r>
            <a:r>
              <a:rPr lang="sl-SI" dirty="0">
                <a:solidFill>
                  <a:schemeClr val="bg1"/>
                </a:solidFill>
              </a:rPr>
              <a:t>    CHIPOLO D.O.O.    DOCENTRIC D.O.O.    INFOMEDIJI D.O.O.    LUMAR IG D.O.O.	</a:t>
            </a:r>
          </a:p>
          <a:p>
            <a:endParaRPr lang="sl-SI" sz="1600" dirty="0">
              <a:solidFill>
                <a:schemeClr val="bg1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E8E2613-C60B-4989-9D05-9431ED01EEA6}"/>
              </a:ext>
            </a:extLst>
          </p:cNvPr>
          <p:cNvSpPr txBox="1"/>
          <p:nvPr/>
        </p:nvSpPr>
        <p:spPr>
          <a:xfrm>
            <a:off x="1545792" y="6079780"/>
            <a:ext cx="976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CARETRONIC D.O.O.   ROTO GROUP D.O.O.    STATUS D.O.O.    TENZOR D.O.O.	 ZZI D.O.O.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78653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3C362688-6DFC-454F-9314-66938EE484E5}"/>
              </a:ext>
            </a:extLst>
          </p:cNvPr>
          <p:cNvSpPr txBox="1"/>
          <p:nvPr/>
        </p:nvSpPr>
        <p:spPr>
          <a:xfrm>
            <a:off x="624203" y="989964"/>
            <a:ext cx="11283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7C8"/>
              </a:buClr>
              <a:buSzPct val="120000"/>
            </a:pPr>
            <a:r>
              <a:rPr lang="sl-SI" sz="2200" b="1" dirty="0">
                <a:ea typeface="+mj-ea"/>
                <a:cs typeface="Calibri" panose="020F0502020204030204" pitchFamily="34" charset="0"/>
              </a:rPr>
              <a:t>Vzorec: 15.402 podjetja</a:t>
            </a:r>
          </a:p>
          <a:p>
            <a:pPr>
              <a:buClr>
                <a:srgbClr val="0077C8"/>
              </a:buClr>
              <a:buSzPct val="120000"/>
            </a:pPr>
            <a:r>
              <a:rPr lang="sl-SI" sz="2200" b="1" dirty="0">
                <a:ea typeface="+mj-ea"/>
                <a:cs typeface="Calibri" panose="020F0502020204030204" pitchFamily="34" charset="0"/>
              </a:rPr>
              <a:t>Rezultat poslovanja</a:t>
            </a:r>
            <a:r>
              <a:rPr lang="sl-SI" sz="2200" dirty="0">
                <a:ea typeface="+mj-ea"/>
                <a:cs typeface="Calibri" panose="020F0502020204030204" pitchFamily="34" charset="0"/>
              </a:rPr>
              <a:t>: </a:t>
            </a:r>
          </a:p>
          <a:p>
            <a:pPr marL="457200" indent="-457200">
              <a:buClr>
                <a:srgbClr val="0077C8"/>
              </a:buClr>
              <a:buSzPct val="120000"/>
              <a:buFont typeface="Arial" panose="020B0604020202020204" pitchFamily="34" charset="0"/>
              <a:buChar char="•"/>
            </a:pPr>
            <a:r>
              <a:rPr lang="sl-SI" sz="2200" dirty="0">
                <a:ea typeface="+mj-ea"/>
                <a:cs typeface="Calibri" panose="020F0502020204030204" pitchFamily="34" charset="0"/>
              </a:rPr>
              <a:t>čisti dobiček (št. podjetij 11.674 - 76 %, SLO 69 %), čista izguba (št. 3.669 – 24 %, SLO 28 %) </a:t>
            </a:r>
          </a:p>
          <a:p>
            <a:pPr marL="457200" indent="-457200">
              <a:buClr>
                <a:srgbClr val="0077C8"/>
              </a:buClr>
              <a:buSzPct val="120000"/>
              <a:buFont typeface="Arial" panose="020B0604020202020204" pitchFamily="34" charset="0"/>
              <a:buChar char="•"/>
            </a:pPr>
            <a:r>
              <a:rPr lang="sl-SI" sz="2200" dirty="0">
                <a:ea typeface="+mj-ea"/>
                <a:cs typeface="Calibri" panose="020F0502020204030204" pitchFamily="34" charset="0"/>
              </a:rPr>
              <a:t>neto dodana vrednost / zaposlenega (49.375 EUR → </a:t>
            </a:r>
            <a:r>
              <a:rPr lang="sl-SI" sz="2200" dirty="0" err="1">
                <a:ea typeface="+mj-ea"/>
                <a:cs typeface="Calibri" panose="020F0502020204030204" pitchFamily="34" charset="0"/>
              </a:rPr>
              <a:t>ind</a:t>
            </a:r>
            <a:r>
              <a:rPr lang="sl-SI" sz="2200" dirty="0">
                <a:ea typeface="+mj-ea"/>
                <a:cs typeface="Calibri" panose="020F0502020204030204" pitchFamily="34" charset="0"/>
              </a:rPr>
              <a:t>. 109, SLO </a:t>
            </a:r>
            <a:r>
              <a:rPr lang="sl-SI" sz="2200" dirty="0" err="1">
                <a:ea typeface="+mj-ea"/>
                <a:cs typeface="Calibri" panose="020F0502020204030204" pitchFamily="34" charset="0"/>
              </a:rPr>
              <a:t>ind</a:t>
            </a:r>
            <a:r>
              <a:rPr lang="sl-SI" sz="2200" dirty="0">
                <a:ea typeface="+mj-ea"/>
                <a:cs typeface="Calibri" panose="020F0502020204030204" pitchFamily="34" charset="0"/>
              </a:rPr>
              <a:t>. 104)</a:t>
            </a:r>
          </a:p>
          <a:p>
            <a:pPr>
              <a:buClr>
                <a:srgbClr val="0077C8"/>
              </a:buClr>
              <a:buSzPct val="120000"/>
            </a:pPr>
            <a:endParaRPr lang="sl-SI" sz="2200" dirty="0">
              <a:ea typeface="+mj-ea"/>
              <a:cs typeface="Calibri" panose="020F0502020204030204" pitchFamily="34" charset="0"/>
            </a:endParaRPr>
          </a:p>
        </p:txBody>
      </p:sp>
      <p:sp>
        <p:nvSpPr>
          <p:cNvPr id="40" name="Naslov 1">
            <a:extLst>
              <a:ext uri="{FF2B5EF4-FFF2-40B4-BE49-F238E27FC236}">
                <a16:creationId xmlns:a16="http://schemas.microsoft.com/office/drawing/2014/main" id="{53E9F6BC-1274-4EA3-9E05-96C1CDD5C421}"/>
              </a:ext>
            </a:extLst>
          </p:cNvPr>
          <p:cNvSpPr txBox="1">
            <a:spLocks/>
          </p:cNvSpPr>
          <p:nvPr/>
        </p:nvSpPr>
        <p:spPr>
          <a:xfrm>
            <a:off x="628912" y="500700"/>
            <a:ext cx="7569639" cy="45746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sz="3200" dirty="0">
                <a:cs typeface="Calibri" panose="020F0502020204030204" pitchFamily="34" charset="0"/>
              </a:rPr>
              <a:t>Družinska podjetja – poslovanje v letu 2022 </a:t>
            </a:r>
            <a:endParaRPr lang="en-US" sz="3200" dirty="0">
              <a:cs typeface="Calibri" panose="020F050202020403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52C5427-5AD8-464F-BB1C-0BA113393C7A}"/>
              </a:ext>
            </a:extLst>
          </p:cNvPr>
          <p:cNvSpPr txBox="1"/>
          <p:nvPr/>
        </p:nvSpPr>
        <p:spPr>
          <a:xfrm>
            <a:off x="7204710" y="3472662"/>
            <a:ext cx="106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</a:rPr>
              <a:t>16.141</a:t>
            </a: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59BDE466-1C22-4A49-ADE1-64A4A1F10846}"/>
              </a:ext>
            </a:extLst>
          </p:cNvPr>
          <p:cNvSpPr txBox="1"/>
          <p:nvPr/>
        </p:nvSpPr>
        <p:spPr>
          <a:xfrm>
            <a:off x="8847676" y="3486902"/>
            <a:ext cx="106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</a:rPr>
              <a:t>90</a:t>
            </a:r>
          </a:p>
        </p:txBody>
      </p:sp>
      <p:graphicFrame>
        <p:nvGraphicFramePr>
          <p:cNvPr id="14" name="Grafikon 13">
            <a:extLst>
              <a:ext uri="{FF2B5EF4-FFF2-40B4-BE49-F238E27FC236}">
                <a16:creationId xmlns:a16="http://schemas.microsoft.com/office/drawing/2014/main" id="{D722CA51-73D2-43C8-A032-02ECAFAF2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462036"/>
              </p:ext>
            </p:extLst>
          </p:nvPr>
        </p:nvGraphicFramePr>
        <p:xfrm>
          <a:off x="3009900" y="2749505"/>
          <a:ext cx="5619749" cy="313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8483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6">
            <a:extLst>
              <a:ext uri="{FF2B5EF4-FFF2-40B4-BE49-F238E27FC236}">
                <a16:creationId xmlns:a16="http://schemas.microsoft.com/office/drawing/2014/main" id="{A902C8CE-8C74-42CA-9785-0FAAB5BDE372}"/>
              </a:ext>
            </a:extLst>
          </p:cNvPr>
          <p:cNvSpPr txBox="1">
            <a:spLocks/>
          </p:cNvSpPr>
          <p:nvPr/>
        </p:nvSpPr>
        <p:spPr>
          <a:xfrm>
            <a:off x="434717" y="585336"/>
            <a:ext cx="10987005" cy="5324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000" b="1" dirty="0">
                <a:solidFill>
                  <a:schemeClr val="accent2"/>
                </a:solidFill>
                <a:latin typeface="+mn-lt"/>
              </a:rPr>
              <a:t>Prenos podjetja s.p. na podjetnika prevzemnika (72.a člen ZGD-1)</a:t>
            </a:r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5B8387BF-6B9D-41CD-8A1B-078B98973E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385679"/>
              </p:ext>
            </p:extLst>
          </p:nvPr>
        </p:nvGraphicFramePr>
        <p:xfrm>
          <a:off x="503340" y="1647825"/>
          <a:ext cx="5868885" cy="38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BCC306F-0B12-4D52-9130-F79B1D4A2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920905"/>
              </p:ext>
            </p:extLst>
          </p:nvPr>
        </p:nvGraphicFramePr>
        <p:xfrm>
          <a:off x="6682005" y="1988769"/>
          <a:ext cx="4936747" cy="3181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486">
                  <a:extLst>
                    <a:ext uri="{9D8B030D-6E8A-4147-A177-3AD203B41FA5}">
                      <a16:colId xmlns:a16="http://schemas.microsoft.com/office/drawing/2014/main" val="419636337"/>
                    </a:ext>
                  </a:extLst>
                </a:gridCol>
                <a:gridCol w="1199261">
                  <a:extLst>
                    <a:ext uri="{9D8B030D-6E8A-4147-A177-3AD203B41FA5}">
                      <a16:colId xmlns:a16="http://schemas.microsoft.com/office/drawing/2014/main" val="1364293762"/>
                    </a:ext>
                  </a:extLst>
                </a:gridCol>
              </a:tblGrid>
              <a:tr h="343201">
                <a:tc>
                  <a:txBody>
                    <a:bodyPr/>
                    <a:lstStyle/>
                    <a:p>
                      <a:r>
                        <a:rPr lang="sl-SI" sz="1600" dirty="0"/>
                        <a:t>Dejavnost SKD / leto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dirty="0"/>
                        <a:t>Število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562733"/>
                  </a:ext>
                </a:extLst>
              </a:tr>
              <a:tr h="34320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  Predelovalne dejavnosti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7289114"/>
                  </a:ext>
                </a:extLst>
              </a:tr>
              <a:tr h="34320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  Trgovina; vzdrževanje in popravila motornih vozil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5085363"/>
                  </a:ext>
                </a:extLst>
              </a:tr>
              <a:tr h="34320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  Gostinstvo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6868841"/>
                  </a:ext>
                </a:extLst>
              </a:tr>
              <a:tr h="34320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  Gradbeništvo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0581263"/>
                  </a:ext>
                </a:extLst>
              </a:tr>
              <a:tr h="34320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  Oskrba z električno energijo, plinom in paro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3984206"/>
                  </a:ext>
                </a:extLst>
              </a:tr>
              <a:tr h="34320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  Promet in skladiščenje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2611415"/>
                  </a:ext>
                </a:extLst>
              </a:tr>
              <a:tr h="343201">
                <a:tc>
                  <a:txBody>
                    <a:bodyPr/>
                    <a:lstStyle/>
                    <a:p>
                      <a:pPr algn="l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Ostale dejavnosti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840541"/>
                  </a:ext>
                </a:extLst>
              </a:tr>
              <a:tr h="343201">
                <a:tc>
                  <a:txBody>
                    <a:bodyPr/>
                    <a:lstStyle/>
                    <a:p>
                      <a:r>
                        <a:rPr lang="sl-SI" sz="1600" b="1" dirty="0"/>
                        <a:t> Skupaj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600" b="1" dirty="0"/>
                        <a:t>166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159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393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az\Red Orbit Local\ro presno b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567" cy="6964322"/>
          </a:xfrm>
          <a:prstGeom prst="rect">
            <a:avLst/>
          </a:prstGeom>
          <a:noFill/>
        </p:spPr>
      </p:pic>
      <p:sp>
        <p:nvSpPr>
          <p:cNvPr id="8" name="Naslov 6">
            <a:extLst>
              <a:ext uri="{FF2B5EF4-FFF2-40B4-BE49-F238E27FC236}">
                <a16:creationId xmlns:a16="http://schemas.microsoft.com/office/drawing/2014/main" id="{C271B2C0-F226-4EDF-BE0F-732DDDC852FF}"/>
              </a:ext>
            </a:extLst>
          </p:cNvPr>
          <p:cNvSpPr txBox="1">
            <a:spLocks/>
          </p:cNvSpPr>
          <p:nvPr/>
        </p:nvSpPr>
        <p:spPr>
          <a:xfrm>
            <a:off x="484311" y="419174"/>
            <a:ext cx="6435797" cy="5324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000" b="1" dirty="0">
                <a:solidFill>
                  <a:schemeClr val="accent2"/>
                </a:solidFill>
                <a:latin typeface="+mn-lt"/>
              </a:rPr>
              <a:t>Upravljanje tveganj s podatki AJPES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EA5DD18-6442-4C18-9C14-8CF4BB4E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610" y="637677"/>
            <a:ext cx="4829108" cy="2660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93559B4D-DB3A-43C9-B26C-62122F8217E5}"/>
              </a:ext>
            </a:extLst>
          </p:cNvPr>
          <p:cNvSpPr/>
          <p:nvPr/>
        </p:nvSpPr>
        <p:spPr>
          <a:xfrm>
            <a:off x="425588" y="1110376"/>
            <a:ext cx="6374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l-SI" sz="2000" b="1" dirty="0">
                <a:solidFill>
                  <a:schemeClr val="bg1"/>
                </a:solidFill>
                <a:cs typeface="Arial" panose="020B0604020202020204" pitchFamily="34" charset="0"/>
              </a:rPr>
              <a:t>Spoznajte podjetje in odgovorne osebe (Poslovni register Slovenije)</a:t>
            </a:r>
          </a:p>
          <a:p>
            <a:pPr marL="342900" indent="-342900">
              <a:buAutoNum type="arabicPeriod"/>
            </a:pPr>
            <a:endParaRPr lang="sl-SI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sl-SI" sz="2000" b="1" dirty="0">
                <a:solidFill>
                  <a:schemeClr val="bg1"/>
                </a:solidFill>
                <a:cs typeface="Arial" panose="020B0604020202020204" pitchFamily="34" charset="0"/>
              </a:rPr>
              <a:t>Preverite poslovanje (javna objava letnih poročil, transakcijski računi, neporavnane obveznosti)</a:t>
            </a:r>
          </a:p>
          <a:p>
            <a:pPr marL="342900" indent="-342900">
              <a:buAutoNum type="arabicPeriod"/>
            </a:pPr>
            <a:endParaRPr lang="sl-SI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sl-SI" sz="2000" b="1" dirty="0">
                <a:solidFill>
                  <a:schemeClr val="bg1"/>
                </a:solidFill>
                <a:cs typeface="Calibri" panose="020F0502020204030204" pitchFamily="34" charset="0"/>
              </a:rPr>
              <a:t>Seznanite se z oceno tveganja (b</a:t>
            </a:r>
            <a:r>
              <a:rPr lang="sl-SI" sz="2000" b="1" dirty="0">
                <a:solidFill>
                  <a:schemeClr val="bg1"/>
                </a:solidFill>
                <a:cs typeface="Arial" panose="020B0604020202020204" pitchFamily="34" charset="0"/>
              </a:rPr>
              <a:t>onitetne informacije)</a:t>
            </a:r>
          </a:p>
          <a:p>
            <a:pPr marL="342900" indent="-342900">
              <a:buFontTx/>
              <a:buAutoNum type="arabicPeriod"/>
            </a:pPr>
            <a:endParaRPr lang="sl-SI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sl-SI" sz="2000" b="1" dirty="0">
                <a:solidFill>
                  <a:schemeClr val="bg1"/>
                </a:solidFill>
                <a:cs typeface="Calibri" panose="020F0502020204030204" pitchFamily="34" charset="0"/>
              </a:rPr>
              <a:t>Spremljajte spremembe (eObjave)</a:t>
            </a:r>
            <a:endParaRPr lang="sl-SI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sl-SI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0E4917D6-D875-427C-9BCD-38845E3BB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726" y="3742299"/>
            <a:ext cx="2420498" cy="3000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3165F08F-6682-44B2-A52F-55431A3E96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6300" y="3994559"/>
            <a:ext cx="3287823" cy="2683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Puščica: desno 18">
            <a:extLst>
              <a:ext uri="{FF2B5EF4-FFF2-40B4-BE49-F238E27FC236}">
                <a16:creationId xmlns:a16="http://schemas.microsoft.com/office/drawing/2014/main" id="{25A279DD-4F08-4BB7-B500-23C7CF77A496}"/>
              </a:ext>
            </a:extLst>
          </p:cNvPr>
          <p:cNvSpPr/>
          <p:nvPr/>
        </p:nvSpPr>
        <p:spPr>
          <a:xfrm>
            <a:off x="7397836" y="5065694"/>
            <a:ext cx="325573" cy="270404"/>
          </a:xfrm>
          <a:prstGeom prst="rightArrow">
            <a:avLst/>
          </a:prstGeom>
          <a:solidFill>
            <a:srgbClr val="FF8200"/>
          </a:solidFill>
          <a:ln>
            <a:solidFill>
              <a:srgbClr val="F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>
                <a:solidFill>
                  <a:srgbClr val="FF8200"/>
                </a:solidFill>
              </a:ln>
              <a:solidFill>
                <a:srgbClr val="FF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48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D106DC4F-662C-4EF8-B146-C9DDBB13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504" y="1231487"/>
            <a:ext cx="4256393" cy="853792"/>
          </a:xfrm>
        </p:spPr>
        <p:txBody>
          <a:bodyPr/>
          <a:lstStyle/>
          <a:p>
            <a:r>
              <a:rPr lang="sl-SI" sz="2600" b="1" dirty="0">
                <a:solidFill>
                  <a:srgbClr val="0077C8"/>
                </a:solidFill>
              </a:rPr>
              <a:t>Dnevno obveščanje o spremembah na mail in sms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1378D324-F45E-4B5A-8FBC-F982F5126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9" y="3177127"/>
            <a:ext cx="4782725" cy="2698389"/>
          </a:xfrm>
          <a:prstGeom prst="rect">
            <a:avLst/>
          </a:prstGeom>
        </p:spPr>
      </p:pic>
      <p:sp>
        <p:nvSpPr>
          <p:cNvPr id="14" name="Pravokotnik 13">
            <a:extLst>
              <a:ext uri="{FF2B5EF4-FFF2-40B4-BE49-F238E27FC236}">
                <a16:creationId xmlns:a16="http://schemas.microsoft.com/office/drawing/2014/main" id="{AFB79586-2CF7-424B-BC06-2375FD0299C6}"/>
              </a:ext>
            </a:extLst>
          </p:cNvPr>
          <p:cNvSpPr/>
          <p:nvPr/>
        </p:nvSpPr>
        <p:spPr>
          <a:xfrm>
            <a:off x="554285" y="3621485"/>
            <a:ext cx="4348853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900"/>
              </a:spcBef>
              <a:buClr>
                <a:srgbClr val="FF8200"/>
              </a:buClr>
              <a:buSzPct val="150000"/>
              <a:buFont typeface="Arial" pitchFamily="34" charset="0"/>
              <a:buChar char="•"/>
            </a:pPr>
            <a:r>
              <a:rPr lang="sl-SI" sz="1600" b="1" dirty="0">
                <a:solidFill>
                  <a:schemeClr val="bg1"/>
                </a:solidFill>
                <a:cs typeface="Arial" panose="020B0604020202020204" pitchFamily="34" charset="0"/>
              </a:rPr>
              <a:t>avtomatizacija izmenjave podatkov</a:t>
            </a:r>
          </a:p>
          <a:p>
            <a:pPr marL="257175" indent="-257175">
              <a:spcBef>
                <a:spcPts val="900"/>
              </a:spcBef>
              <a:buClr>
                <a:srgbClr val="FF8200"/>
              </a:buClr>
              <a:buSzPct val="150000"/>
              <a:buFont typeface="Arial" pitchFamily="34" charset="0"/>
              <a:buChar char="•"/>
            </a:pPr>
            <a:r>
              <a:rPr lang="sl-SI" sz="1600" b="1" dirty="0">
                <a:solidFill>
                  <a:schemeClr val="bg1"/>
                </a:solidFill>
                <a:cs typeface="Arial" panose="020B0604020202020204" pitchFamily="34" charset="0"/>
              </a:rPr>
              <a:t>zagotavljanje kvalitete podatkov</a:t>
            </a:r>
          </a:p>
          <a:p>
            <a:pPr marL="257175" indent="-257175">
              <a:spcBef>
                <a:spcPts val="900"/>
              </a:spcBef>
              <a:buClr>
                <a:srgbClr val="FF8200"/>
              </a:buClr>
              <a:buSzPct val="150000"/>
              <a:buFont typeface="Arial" pitchFamily="34" charset="0"/>
              <a:buChar char="•"/>
            </a:pPr>
            <a:r>
              <a:rPr lang="sl-SI" sz="1600" b="1" dirty="0">
                <a:solidFill>
                  <a:schemeClr val="bg1"/>
                </a:solidFill>
                <a:cs typeface="Arial" panose="020B0604020202020204" pitchFamily="34" charset="0"/>
              </a:rPr>
              <a:t>razvoj zahtevnejših analiz in orodij za poslovno odločanje, optimizacija poslovanja</a:t>
            </a:r>
          </a:p>
          <a:p>
            <a:pPr marL="257175" indent="-257175">
              <a:spcBef>
                <a:spcPts val="900"/>
              </a:spcBef>
              <a:buClr>
                <a:srgbClr val="FF8200"/>
              </a:buClr>
              <a:buSzPct val="150000"/>
              <a:buFont typeface="Arial" pitchFamily="34" charset="0"/>
              <a:buChar char="•"/>
            </a:pPr>
            <a:r>
              <a:rPr lang="sl-SI" sz="1600" b="1" dirty="0">
                <a:solidFill>
                  <a:schemeClr val="bg1"/>
                </a:solidFill>
                <a:cs typeface="Arial" panose="020B0604020202020204" pitchFamily="34" charset="0"/>
              </a:rPr>
              <a:t>stalno spremljanje poslovnih partnerjev, konkurence in zunanjih vplivov (upravljanje s tveganji)</a:t>
            </a:r>
            <a:endParaRPr lang="sl-SI" sz="1600" b="1" dirty="0">
              <a:solidFill>
                <a:schemeClr val="bg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29D0812-F412-413D-B8AC-84BDE17C41B9}"/>
              </a:ext>
            </a:extLst>
          </p:cNvPr>
          <p:cNvSpPr txBox="1">
            <a:spLocks/>
          </p:cNvSpPr>
          <p:nvPr/>
        </p:nvSpPr>
        <p:spPr>
          <a:xfrm>
            <a:off x="7740260" y="3925789"/>
            <a:ext cx="4256393" cy="1201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600" b="1" dirty="0">
                <a:solidFill>
                  <a:srgbClr val="0077C8"/>
                </a:solidFill>
                <a:latin typeface="+mn-lt"/>
              </a:rPr>
              <a:t>Spletni servis za integracijo podatkov v lastne informacijske sisteme</a:t>
            </a:r>
            <a:endParaRPr lang="en-US" sz="2600" b="1" dirty="0">
              <a:solidFill>
                <a:srgbClr val="0077C8"/>
              </a:solidFill>
              <a:latin typeface="+mn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02B4AD7-BFF5-4FDA-BFE7-D82D87749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284" y="4222016"/>
            <a:ext cx="1741926" cy="74598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AE24587-F43F-4C3F-BADA-96CE0277A0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95" y="548452"/>
            <a:ext cx="4782725" cy="213759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E50FD9C-44E3-44DD-B4E3-4872EBAEB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150" y="1283548"/>
            <a:ext cx="1537060" cy="6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05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>
            <a:extLst>
              <a:ext uri="{FF2B5EF4-FFF2-40B4-BE49-F238E27FC236}">
                <a16:creationId xmlns:a16="http://schemas.microsoft.com/office/drawing/2014/main" id="{9A4BF696-7F9E-4EA4-9FA5-12D79BC10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94" y="188587"/>
            <a:ext cx="11546384" cy="4760497"/>
          </a:xfrm>
          <a:prstGeom prst="rect">
            <a:avLst/>
          </a:prstGeom>
        </p:spPr>
      </p:pic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8ED402F-885C-4B0D-9BC1-4507A1E7C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77175" y="4861194"/>
            <a:ext cx="4540528" cy="949569"/>
          </a:xfrm>
        </p:spPr>
        <p:txBody>
          <a:bodyPr/>
          <a:lstStyle/>
          <a:p>
            <a:br>
              <a:rPr lang="sl-SI" dirty="0"/>
            </a:br>
            <a:r>
              <a:rPr lang="sl-SI" dirty="0">
                <a:hlinkClick r:id="rId3"/>
              </a:rPr>
              <a:t>bonitete@ajpes.si</a:t>
            </a:r>
            <a:r>
              <a:rPr lang="sl-SI" dirty="0"/>
              <a:t>  </a:t>
            </a:r>
            <a:r>
              <a:rPr lang="sl-SI" u="sng" dirty="0">
                <a:solidFill>
                  <a:srgbClr val="0077C7"/>
                </a:solidFill>
              </a:rPr>
              <a:t>info@ajpes.si</a:t>
            </a:r>
          </a:p>
        </p:txBody>
      </p:sp>
      <p:sp>
        <p:nvSpPr>
          <p:cNvPr id="17" name="Označba mesta besedila 3">
            <a:extLst>
              <a:ext uri="{FF2B5EF4-FFF2-40B4-BE49-F238E27FC236}">
                <a16:creationId xmlns:a16="http://schemas.microsoft.com/office/drawing/2014/main" id="{C8D7D12C-55DB-482C-B273-1C051921B775}"/>
              </a:ext>
            </a:extLst>
          </p:cNvPr>
          <p:cNvSpPr txBox="1">
            <a:spLocks/>
          </p:cNvSpPr>
          <p:nvPr/>
        </p:nvSpPr>
        <p:spPr>
          <a:xfrm>
            <a:off x="1965024" y="1044722"/>
            <a:ext cx="8530399" cy="914578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l-SI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anose="020B0604020202020204" pitchFamily="34" charset="0"/>
              </a:rPr>
              <a:t>Hvala za pozornost!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174B0F79-5F8E-4124-B024-42DE82E4F3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6" t="1147" r="3880"/>
          <a:stretch/>
        </p:blipFill>
        <p:spPr>
          <a:xfrm>
            <a:off x="4641126" y="5884113"/>
            <a:ext cx="6205550" cy="677312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8B478609-E771-420E-B85E-BAE9824F1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57" y="5011935"/>
            <a:ext cx="648086" cy="648086"/>
          </a:xfrm>
          <a:prstGeom prst="rect">
            <a:avLst/>
          </a:prstGeom>
        </p:spPr>
      </p:pic>
      <p:sp>
        <p:nvSpPr>
          <p:cNvPr id="4" name="AutoShape 4" descr="Ikona družbenega spletnega omrežja Twitter">
            <a:extLst>
              <a:ext uri="{FF2B5EF4-FFF2-40B4-BE49-F238E27FC236}">
                <a16:creationId xmlns:a16="http://schemas.microsoft.com/office/drawing/2014/main" id="{851BFD80-C9B4-4BFC-A99C-EFF6F2782B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12624" y="51117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b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7D02552-1C95-46CA-BBC9-1A8ADA590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593" y="5097820"/>
            <a:ext cx="1819529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3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jpes tema">
  <a:themeElements>
    <a:clrScheme name="AJPES tema">
      <a:dk1>
        <a:srgbClr val="313A43"/>
      </a:dk1>
      <a:lt1>
        <a:srgbClr val="FFFFFF"/>
      </a:lt1>
      <a:dk2>
        <a:srgbClr val="0C5282"/>
      </a:dk2>
      <a:lt2>
        <a:srgbClr val="DCE7F0"/>
      </a:lt2>
      <a:accent1>
        <a:srgbClr val="0077C8"/>
      </a:accent1>
      <a:accent2>
        <a:srgbClr val="FF8200"/>
      </a:accent2>
      <a:accent3>
        <a:srgbClr val="42A5F5"/>
      </a:accent3>
      <a:accent4>
        <a:srgbClr val="EF407A"/>
      </a:accent4>
      <a:accent5>
        <a:srgbClr val="26A69A"/>
      </a:accent5>
      <a:accent6>
        <a:srgbClr val="7E57C2"/>
      </a:accent6>
      <a:hlink>
        <a:srgbClr val="1174BA"/>
      </a:hlink>
      <a:folHlink>
        <a:srgbClr val="29B6F6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dloga AJPES s primeri in navodili.potx" id="{35B942FB-23E9-49CA-BE58-C36CDB42A272}" vid="{66CFCE07-17EC-495D-986E-DAC44A97CF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03cdf61-9bdb-4ab1-bf99-aabb6c694d24" xsi:nil="true"/>
    <lcf76f155ced4ddcb4097134ff3c332f xmlns="9b964530-3dac-4295-8091-817513bab33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997BC53C669C4BA1E1F8FFC319988C" ma:contentTypeVersion="17" ma:contentTypeDescription="Ustvari nov dokument." ma:contentTypeScope="" ma:versionID="b44fa56c14f033a3f7b8bc6efee0eba2">
  <xsd:schema xmlns:xsd="http://www.w3.org/2001/XMLSchema" xmlns:xs="http://www.w3.org/2001/XMLSchema" xmlns:p="http://schemas.microsoft.com/office/2006/metadata/properties" xmlns:ns2="703cdf61-9bdb-4ab1-bf99-aabb6c694d24" xmlns:ns3="9b964530-3dac-4295-8091-817513bab335" targetNamespace="http://schemas.microsoft.com/office/2006/metadata/properties" ma:root="true" ma:fieldsID="0a05e5e0c4531ca1734b13a7e622018c" ns2:_="" ns3:_="">
    <xsd:import namespace="703cdf61-9bdb-4ab1-bf99-aabb6c694d24"/>
    <xsd:import namespace="9b964530-3dac-4295-8091-817513bab3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64530-3dac-4295-8091-817513bab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1924684-1D38-490F-85E8-F6F78B3D51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0FB28F-02CC-4F49-9077-9F733EA15CE2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e6647d0-2cc2-4bda-9c9a-7df66d03b0c0"/>
    <ds:schemaRef ds:uri="a55dc451-937a-47a7-95da-4af4a96d5986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5B8A30-1A0E-4933-AF0A-2A8D3361FDA7}"/>
</file>

<file path=customXml/itemProps4.xml><?xml version="1.0" encoding="utf-8"?>
<ds:datastoreItem xmlns:ds="http://schemas.openxmlformats.org/officeDocument/2006/customXml" ds:itemID="{8D898B60-F5BC-435B-A93B-FF0AD24458A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predloga AJPES s primeri in navodili</Template>
  <TotalTime>0</TotalTime>
  <Words>556</Words>
  <Application>Microsoft Office PowerPoint</Application>
  <PresentationFormat>Širokozaslonsko</PresentationFormat>
  <Paragraphs>76</Paragraphs>
  <Slides>9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Calibri</vt:lpstr>
      <vt:lpstr>Ajpes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Dnevno obveščanje o spremembah na mail in sms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2023-01-13T10:50:55Z</dcterms:created>
  <dcterms:modified xsi:type="dcterms:W3CDTF">2024-04-12T09:51:00Z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0x0101000F7B34DEEF444E4B9F3BBC32FEA58AF7</vt:lpwstr>
  </property>
  <property fmtid="{D5CDD505-2E9C-101B-9397-08002B2CF9AE}" pid="3" name="_dlc_DocIdItemGuid">
    <vt:lpwstr>462daf3f-9408-4043-a172-38484013a40e</vt:lpwstr>
  </property>
  <property fmtid="{D5CDD505-2E9C-101B-9397-08002B2CF9AE}" pid="4" name="Vrsta dokumenta">
    <vt:lpwstr>PowerPoint</vt:lpwstr>
  </property>
  <property fmtid="{D5CDD505-2E9C-101B-9397-08002B2CF9AE}" pid="5" name="Za uporabo v">
    <vt:lpwstr>AJPES</vt:lpwstr>
  </property>
  <property fmtid="{D5CDD505-2E9C-101B-9397-08002B2CF9AE}" pid="6" name="MediaServiceImageTags">
    <vt:lpwstr/>
  </property>
</Properties>
</file>